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422" r:id="rId2"/>
    <p:sldId id="3024" r:id="rId3"/>
    <p:sldId id="785" r:id="rId4"/>
    <p:sldId id="3025" r:id="rId5"/>
    <p:sldId id="3026" r:id="rId6"/>
    <p:sldId id="3014" r:id="rId7"/>
    <p:sldId id="3015" r:id="rId8"/>
    <p:sldId id="3016" r:id="rId9"/>
    <p:sldId id="3017" r:id="rId10"/>
    <p:sldId id="3018" r:id="rId11"/>
    <p:sldId id="3019" r:id="rId12"/>
    <p:sldId id="3020" r:id="rId13"/>
    <p:sldId id="3021" r:id="rId14"/>
    <p:sldId id="3022" r:id="rId15"/>
    <p:sldId id="3027" r:id="rId16"/>
    <p:sldId id="3023" r:id="rId17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4AC8A-9950-A74D-800B-12F77816D9C9}" v="2" dt="2024-09-21T16:03:51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7"/>
  </p:normalViewPr>
  <p:slideViewPr>
    <p:cSldViewPr snapToGrid="0">
      <p:cViewPr varScale="1">
        <p:scale>
          <a:sx n="108" d="100"/>
          <a:sy n="108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ze Baumane" userId="b39efa57ea85c408" providerId="LiveId" clId="{01C4AC8A-9950-A74D-800B-12F77816D9C9}"/>
    <pc:docChg chg="modSld">
      <pc:chgData name="Ilze Baumane" userId="b39efa57ea85c408" providerId="LiveId" clId="{01C4AC8A-9950-A74D-800B-12F77816D9C9}" dt="2024-09-21T16:04:07.968" v="13" actId="1076"/>
      <pc:docMkLst>
        <pc:docMk/>
      </pc:docMkLst>
      <pc:sldChg chg="addSp modSp mod">
        <pc:chgData name="Ilze Baumane" userId="b39efa57ea85c408" providerId="LiveId" clId="{01C4AC8A-9950-A74D-800B-12F77816D9C9}" dt="2024-09-21T16:02:52.334" v="6" actId="1076"/>
        <pc:sldMkLst>
          <pc:docMk/>
          <pc:sldMk cId="1381957677" sldId="3014"/>
        </pc:sldMkLst>
        <pc:spChg chg="mod">
          <ac:chgData name="Ilze Baumane" userId="b39efa57ea85c408" providerId="LiveId" clId="{01C4AC8A-9950-A74D-800B-12F77816D9C9}" dt="2024-09-21T16:02:47.989" v="4" actId="1076"/>
          <ac:spMkLst>
            <pc:docMk/>
            <pc:sldMk cId="1381957677" sldId="3014"/>
            <ac:spMk id="3" creationId="{7CA3145D-0BC2-465F-A4D8-1388EF416D00}"/>
          </ac:spMkLst>
        </pc:spChg>
        <pc:spChg chg="add mod">
          <ac:chgData name="Ilze Baumane" userId="b39efa57ea85c408" providerId="LiveId" clId="{01C4AC8A-9950-A74D-800B-12F77816D9C9}" dt="2024-09-21T16:02:44.240" v="3" actId="1076"/>
          <ac:spMkLst>
            <pc:docMk/>
            <pc:sldMk cId="1381957677" sldId="3014"/>
            <ac:spMk id="4" creationId="{D94D5206-1B68-77AB-DA87-26542A969FF4}"/>
          </ac:spMkLst>
        </pc:spChg>
        <pc:spChg chg="mod">
          <ac:chgData name="Ilze Baumane" userId="b39efa57ea85c408" providerId="LiveId" clId="{01C4AC8A-9950-A74D-800B-12F77816D9C9}" dt="2024-09-21T16:02:50.508" v="5" actId="1076"/>
          <ac:spMkLst>
            <pc:docMk/>
            <pc:sldMk cId="1381957677" sldId="3014"/>
            <ac:spMk id="5" creationId="{EA154B64-31FA-B34A-AFAB-1AEC6851C44B}"/>
          </ac:spMkLst>
        </pc:spChg>
        <pc:spChg chg="mod">
          <ac:chgData name="Ilze Baumane" userId="b39efa57ea85c408" providerId="LiveId" clId="{01C4AC8A-9950-A74D-800B-12F77816D9C9}" dt="2024-09-21T16:02:52.334" v="6" actId="1076"/>
          <ac:spMkLst>
            <pc:docMk/>
            <pc:sldMk cId="1381957677" sldId="3014"/>
            <ac:spMk id="7" creationId="{EB918615-646F-4763-A148-B3E7B414F2FC}"/>
          </ac:spMkLst>
        </pc:spChg>
        <pc:picChg chg="add mod">
          <ac:chgData name="Ilze Baumane" userId="b39efa57ea85c408" providerId="LiveId" clId="{01C4AC8A-9950-A74D-800B-12F77816D9C9}" dt="2024-09-21T16:02:35.654" v="0"/>
          <ac:picMkLst>
            <pc:docMk/>
            <pc:sldMk cId="1381957677" sldId="3014"/>
            <ac:picMk id="2" creationId="{A4322C5C-AD8F-8786-851D-3E2F9E8DDE30}"/>
          </ac:picMkLst>
        </pc:picChg>
      </pc:sldChg>
      <pc:sldChg chg="addSp modSp mod">
        <pc:chgData name="Ilze Baumane" userId="b39efa57ea85c408" providerId="LiveId" clId="{01C4AC8A-9950-A74D-800B-12F77816D9C9}" dt="2024-09-21T16:04:07.968" v="13" actId="1076"/>
        <pc:sldMkLst>
          <pc:docMk/>
          <pc:sldMk cId="847221209" sldId="3023"/>
        </pc:sldMkLst>
        <pc:spChg chg="mod">
          <ac:chgData name="Ilze Baumane" userId="b39efa57ea85c408" providerId="LiveId" clId="{01C4AC8A-9950-A74D-800B-12F77816D9C9}" dt="2024-09-21T16:04:05.256" v="12" actId="1076"/>
          <ac:spMkLst>
            <pc:docMk/>
            <pc:sldMk cId="847221209" sldId="3023"/>
            <ac:spMk id="4" creationId="{D62ACCA3-C82C-8C40-AE4E-F699E6499FF9}"/>
          </ac:spMkLst>
        </pc:spChg>
        <pc:spChg chg="add mod">
          <ac:chgData name="Ilze Baumane" userId="b39efa57ea85c408" providerId="LiveId" clId="{01C4AC8A-9950-A74D-800B-12F77816D9C9}" dt="2024-09-21T16:04:07.968" v="13" actId="1076"/>
          <ac:spMkLst>
            <pc:docMk/>
            <pc:sldMk cId="847221209" sldId="3023"/>
            <ac:spMk id="5" creationId="{FC6F27D0-518C-EA85-74BA-CC0F213FDFFE}"/>
          </ac:spMkLst>
        </pc:spChg>
        <pc:picChg chg="add mod">
          <ac:chgData name="Ilze Baumane" userId="b39efa57ea85c408" providerId="LiveId" clId="{01C4AC8A-9950-A74D-800B-12F77816D9C9}" dt="2024-09-21T16:03:58.109" v="9" actId="14100"/>
          <ac:picMkLst>
            <pc:docMk/>
            <pc:sldMk cId="847221209" sldId="3023"/>
            <ac:picMk id="2" creationId="{8845BAAC-8C42-FA11-ADF4-F2F0A45EA55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4CA02-F027-02DF-A0D6-226122F6B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265F95-D52C-C49F-A691-565931C86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C606E-9548-2BD5-3176-F15AF191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D5EAF-19CE-B4AE-80A0-D9B7D6628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CC59F-BC05-4594-9561-49AAB1C3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87361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E3540-8853-0094-5441-5133F999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026B4-A481-2E5C-A5FD-617DA795A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D0901-3C6E-A7E5-296A-2E60AD10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0FC47-83D8-BD8C-1E3E-D858BDBB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A87F4-8DCD-99D8-4BB6-2D109BF6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30626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89904B-8B35-F0A4-36EE-F2BE3AF17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AA3E8-E7FF-A248-0F3F-D1087EC4F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065CE-CA7D-E4FC-9C35-9A9A3F41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16AD-3845-2001-7787-C4F17086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A0D26-D818-C478-64CF-3DE4DC6F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852521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22238"/>
            <a:ext cx="100584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4418" y="1700213"/>
            <a:ext cx="5384800" cy="44116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2418" y="1700213"/>
            <a:ext cx="5384800" cy="44116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3E08D0-085E-D64C-A479-9B3620D85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FD7D5A-A36D-424E-95A3-5B9E22E1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451360C-58E7-A044-8C49-2FA2CD17F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DEDF-73B2-334E-95B7-43997ADFDA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41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D6CD-E75F-B34A-AD9F-E61782A3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C78D0-C41B-C9AF-8BA3-BB880C187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FFE8B-39AA-7678-B86D-117A4114A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33C1-58CD-F1FD-A47A-2A4DD4D7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3958-A117-CCAC-BDBA-12684A7B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1510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FBDF4-C0F8-C785-41C2-886EF6B5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6F16-FC14-8DD8-C1AD-BDD603BDC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FAAA-259F-E6C1-6D7E-86A510D9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B5586-8524-3FF2-1671-60DB3A260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900DD-881D-6E1F-8815-1D2406B5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5879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3C56-AB4C-36D4-4447-C1263E63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18FA0-32A5-9A07-6C93-1C1E363E6F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EC75F-DFB5-9E65-FD33-9DAB7F0ED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98798-F507-0167-4811-CB812D450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AB93C-2C04-4069-31D8-879551FB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F3C01E-57DD-00A8-5CA7-A00EF4FE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440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18D2-FE7B-C5FC-EEC7-226FD9E23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3F30B-B344-7767-B36F-B9D26C54E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FA75F-A344-49BF-F225-A6457F23F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D0164-5F8C-A93E-0F34-3BA84A0BE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EFC45-6A2E-8EEF-6DC1-81753C584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49F43-E6AA-C113-97EA-27A01EF2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BCCCD5-B73C-E466-0BC1-BD420FF1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51525E-4AB3-BC7D-8CB4-5D8038BB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87963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F035-2AD5-F6BC-AEF4-6584BCBF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EFBE6-77DB-123F-45F4-A010D95C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3F66B5-65FC-8B8D-65B2-70B70CC41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FBBD0C-FC4A-DFD2-7904-7C2E6E02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54298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E03991-9D8D-61F2-584F-54BE9661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6E030-3309-E371-6033-BF5C006E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992D0-1493-F4BE-21A5-11401DEA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21464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68A3-13B4-BAE6-88FF-236211F7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20AB5-FBBB-6649-F0F9-B297009F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24A95-2F22-B0EA-EAB1-22E788036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4F2E6-CFC8-4B5D-5DCC-2A103ECD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D70B0-E422-C77B-4DAD-FD569737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79C0E-C15F-9DF4-564A-FEDB8558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25395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B6F97-C540-E52E-5B47-5DC1AFE6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8E00EB-8DE8-1068-DA05-3C9502269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FC87A6-A389-80FA-2A55-7E15F19E3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CF41A-ECEC-3C6B-D112-664B24E3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C2206-EBD9-F2B0-2291-6D769317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8B646-F8EB-D0B4-041B-F81C5C2A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02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5D2BF-9786-E633-2E5C-103E9CCD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78345-F02F-4696-65F4-042BA3D8F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D9409-37BC-3AA7-1BFE-120139F86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BEEEBB-A831-E844-AF95-B90E91449069}" type="datetimeFigureOut">
              <a:rPr lang="en-LV" smtClean="0"/>
              <a:t>21/09/2024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B8C81-C1E0-AF03-3F6B-C97748727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8B3E0-3029-7F33-A32E-FBD82C49B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89D600-A8C2-EE48-A9ED-2A3C5B6DCFAF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6300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>
            <a:extLst>
              <a:ext uri="{FF2B5EF4-FFF2-40B4-BE49-F238E27FC236}">
                <a16:creationId xmlns:a16="http://schemas.microsoft.com/office/drawing/2014/main" id="{9E81C18D-529E-1849-9008-488CBD45B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0394" y="6248400"/>
            <a:ext cx="2844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1pPr>
            <a:lvl2pPr marL="742950" indent="-28575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2pPr>
            <a:lvl3pPr marL="11430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3pPr>
            <a:lvl4pPr marL="16002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4pPr>
            <a:lvl5pPr marL="20574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9pPr>
          </a:lstStyle>
          <a:p>
            <a:pPr algn="l"/>
            <a:fld id="{130D7526-B587-5843-B3A6-2E0E23405DB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 algn="l"/>
              <a:t>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6323" name="Text Box 2">
            <a:extLst>
              <a:ext uri="{FF2B5EF4-FFF2-40B4-BE49-F238E27FC236}">
                <a16:creationId xmlns:a16="http://schemas.microsoft.com/office/drawing/2014/main" id="{6E92BE90-CD63-2A43-BA33-4BB1E2DAF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0582" y="1098552"/>
            <a:ext cx="6989762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1pPr>
            <a:lvl2pPr marL="742950" indent="-28575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2pPr>
            <a:lvl3pPr marL="11430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3pPr>
            <a:lvl4pPr marL="16002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4pPr>
            <a:lvl5pPr marL="20574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lv-LV" altLang="en-US" sz="4500" b="1" dirty="0">
                <a:solidFill>
                  <a:schemeClr val="bg1"/>
                </a:solidFill>
                <a:ea typeface="Arial Narrow" panose="020B0604020202020204" pitchFamily="34" charset="0"/>
                <a:cs typeface="Arial Narrow" panose="020B0604020202020204" pitchFamily="34" charset="0"/>
              </a:rPr>
              <a:t>Laba prezentācija efektīvi SNIEDZ INFORMĀCIJU. 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endParaRPr lang="lv-LV" altLang="en-US" sz="4500" b="1" dirty="0">
              <a:solidFill>
                <a:srgbClr val="FFFF00"/>
              </a:solidFill>
              <a:ea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lv-LV" altLang="en-US" sz="4500" b="1" dirty="0">
                <a:solidFill>
                  <a:srgbClr val="FFFF00"/>
                </a:solidFill>
                <a:ea typeface="Arial Narrow" panose="020B0604020202020204" pitchFamily="34" charset="0"/>
                <a:cs typeface="Arial Narrow" panose="020B0604020202020204" pitchFamily="34" charset="0"/>
              </a:rPr>
              <a:t>Izcila prezentācija IEDVESMO.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endParaRPr lang="lv-LV" altLang="en-US" sz="4500" b="1" u="sng" dirty="0">
              <a:solidFill>
                <a:srgbClr val="FFFF00"/>
              </a:solidFill>
              <a:ea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lv-LV" altLang="en-US" sz="4000" b="1" dirty="0">
                <a:solidFill>
                  <a:schemeClr val="bg1"/>
                </a:solidFill>
                <a:ea typeface="Arial Narrow" panose="020B0604020202020204" pitchFamily="34" charset="0"/>
                <a:cs typeface="Arial Narrow" panose="020B0604020202020204" pitchFamily="34" charset="0"/>
              </a:rPr>
              <a:t>Tādēļ sākumā – daži ieteikumi!</a:t>
            </a:r>
            <a:endParaRPr lang="en-US" altLang="en-US" sz="4000" b="1" dirty="0">
              <a:solidFill>
                <a:schemeClr val="bg1"/>
              </a:solidFill>
              <a:ea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56324" name="Picture 3">
            <a:extLst>
              <a:ext uri="{FF2B5EF4-FFF2-40B4-BE49-F238E27FC236}">
                <a16:creationId xmlns:a16="http://schemas.microsoft.com/office/drawing/2014/main" id="{63C1625D-621F-794F-B6E8-91A950BE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94" y="585788"/>
            <a:ext cx="3810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258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Īstenošanas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modelis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tiks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finansēts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un kas to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darīs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824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Viedā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partnerība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(kas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palīdzēs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un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kāda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viņu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interese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15898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testēšanas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rezultāti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375060-9EF2-9649-9B2E-1B953C417991}"/>
              </a:ext>
            </a:extLst>
          </p:cNvPr>
          <p:cNvSpPr txBox="1">
            <a:spLocks/>
          </p:cNvSpPr>
          <p:nvPr/>
        </p:nvSpPr>
        <p:spPr>
          <a:xfrm>
            <a:off x="819396" y="1724077"/>
            <a:ext cx="11222183" cy="4142333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KO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nolēmāt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pārbaudīt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 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kādas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METODES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izmantojāt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CIK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cilvēkus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aptaujājāt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Iedzīvotājus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Ekspertus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Organizācijas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galvenie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SECINĀJUMI?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PILNVEIDOJĀT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ideju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 (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pievienotā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vērtība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1279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Turpmākie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soļi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attīstībai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375060-9EF2-9649-9B2E-1B953C417991}"/>
              </a:ext>
            </a:extLst>
          </p:cNvPr>
          <p:cNvSpPr txBox="1">
            <a:spLocks/>
          </p:cNvSpPr>
          <p:nvPr/>
        </p:nvSpPr>
        <p:spPr>
          <a:xfrm>
            <a:off x="819396" y="1724077"/>
            <a:ext cx="11222183" cy="4142333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Vai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(un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kādēļ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šī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būtu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jāturpina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Kas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būtu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nākamie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3-5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galvenie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soļi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</a:t>
            </a:r>
          </a:p>
          <a:p>
            <a:pPr marL="571500" indent="-571500">
              <a:spcAft>
                <a:spcPts val="600"/>
              </a:spcAft>
              <a:buSzPct val="80000"/>
              <a:buFontTx/>
              <a:buChar char="-"/>
            </a:pP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izaicinājumi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ir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4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risināmi</a:t>
            </a:r>
            <a:r>
              <a:rPr lang="en-US" sz="34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2292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Komandas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motivācija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idejā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redzat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savu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iesaisti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931086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72AC-A49F-8275-10B0-7329ED24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LV" sz="60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Kāda ir pēdējā slaida “jauda”?</a:t>
            </a:r>
          </a:p>
        </p:txBody>
      </p:sp>
    </p:spTree>
    <p:extLst>
      <p:ext uri="{BB962C8B-B14F-4D97-AF65-F5344CB8AC3E}">
        <p14:creationId xmlns:p14="http://schemas.microsoft.com/office/powerpoint/2010/main" val="129416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43149" y="715488"/>
            <a:ext cx="10794670" cy="5427023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Noslēguma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slaids</a:t>
            </a:r>
          </a:p>
          <a:p>
            <a:pPr algn="ctr">
              <a:spcAft>
                <a:spcPts val="600"/>
              </a:spcAft>
              <a:buSzPct val="80000"/>
            </a:pPr>
            <a:endParaRPr lang="en-US" sz="3600" dirty="0">
              <a:solidFill>
                <a:schemeClr val="tx1"/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algn="ctr"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Jūsu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iespēja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vēlreiz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pārliecināt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par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savas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vērtību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tādēļ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iekļaujiet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kādu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no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motivējošiem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elementiem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:</a:t>
            </a:r>
          </a:p>
          <a:p>
            <a:pPr marL="571500" indent="-571500" algn="ctr">
              <a:spcAft>
                <a:spcPts val="600"/>
              </a:spcAft>
              <a:buSzPct val="80000"/>
              <a:buFontTx/>
              <a:buChar char="-"/>
            </a:pP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Atziņa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marL="571500" indent="-571500" algn="ctr">
              <a:spcAft>
                <a:spcPts val="600"/>
              </a:spcAft>
              <a:buSzPct val="80000"/>
              <a:buFontTx/>
              <a:buChar char="-"/>
            </a:pP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Vizualizācija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marL="571500" indent="-571500" algn="ctr">
              <a:spcAft>
                <a:spcPts val="600"/>
              </a:spcAft>
              <a:buSzPct val="80000"/>
              <a:buFontTx/>
              <a:buChar char="-"/>
            </a:pP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Devīze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marL="571500" indent="-571500" algn="ctr">
              <a:spcAft>
                <a:spcPts val="600"/>
              </a:spcAft>
              <a:buSzPct val="80000"/>
              <a:buFontTx/>
              <a:buChar char="-"/>
            </a:pP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Aicinājums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(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prasījums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no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auditorijas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62ACCA3-C82C-8C40-AE4E-F699E6499FF9}"/>
              </a:ext>
            </a:extLst>
          </p:cNvPr>
          <p:cNvSpPr txBox="1">
            <a:spLocks/>
          </p:cNvSpPr>
          <p:nvPr/>
        </p:nvSpPr>
        <p:spPr>
          <a:xfrm>
            <a:off x="6240484" y="5847891"/>
            <a:ext cx="5802405" cy="503245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8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Komanda</a:t>
            </a:r>
            <a:r>
              <a:rPr lang="en-US" sz="38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titulslaidā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nav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obligāti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noslēgumā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–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noteikti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!) </a:t>
            </a:r>
            <a:endParaRPr lang="en-US" dirty="0">
              <a:solidFill>
                <a:srgbClr val="FF0000"/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</p:txBody>
      </p:sp>
      <p:pic>
        <p:nvPicPr>
          <p:cNvPr id="2" name="Google Shape;94;p1" descr="A close-up of a logo&#10;&#10;Description automatically generated">
            <a:extLst>
              <a:ext uri="{FF2B5EF4-FFF2-40B4-BE49-F238E27FC236}">
                <a16:creationId xmlns:a16="http://schemas.microsoft.com/office/drawing/2014/main" id="{8845BAAC-8C42-FA11-ADF4-F2F0A45EA554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33873" y="0"/>
            <a:ext cx="3939363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5;p1">
            <a:extLst>
              <a:ext uri="{FF2B5EF4-FFF2-40B4-BE49-F238E27FC236}">
                <a16:creationId xmlns:a16="http://schemas.microsoft.com/office/drawing/2014/main" id="{FC6F27D0-518C-EA85-74BA-CC0F213FDFFE}"/>
              </a:ext>
            </a:extLst>
          </p:cNvPr>
          <p:cNvSpPr txBox="1"/>
          <p:nvPr/>
        </p:nvSpPr>
        <p:spPr>
          <a:xfrm>
            <a:off x="124655" y="6351136"/>
            <a:ext cx="1165372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b="0" i="0" u="none" strike="noStrike" cap="none" dirty="0">
                <a:solidFill>
                  <a:srgbClr val="212121"/>
                </a:solidFill>
                <a:latin typeface="Arial Narrow" panose="020B0606020202030204"/>
                <a:ea typeface="Arial Narrow" panose="020B0606020202030204"/>
                <a:cs typeface="Arial Narrow" panose="020B0606020202030204"/>
                <a:sym typeface="Arial Narrow" panose="020B0606020202030204"/>
              </a:rPr>
              <a:t>Projektu finansē Eiropas Savienība Latvijas Atveseļošanas un noturības mehānisma plāna investīcijas 3.1.1.2.i.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b="0" i="0" u="none" strike="noStrike" cap="none" dirty="0">
                <a:solidFill>
                  <a:srgbClr val="212121"/>
                </a:solidFill>
                <a:latin typeface="Arial Narrow" panose="020B0606020202030204"/>
                <a:ea typeface="Arial Narrow" panose="020B0606020202030204"/>
                <a:cs typeface="Arial Narrow" panose="020B0606020202030204"/>
                <a:sym typeface="Arial Narrow" panose="020B0606020202030204"/>
              </a:rPr>
              <a:t>“Pašvaldību kapacitātes stiprināšana to darbības efektivitātes un kvalitātes uzlabošanai” ietvaros. Projekts tiek īstenots sadarbībā ar vadošo partneri – Vides aizsardzības un reģionālās attīstības ministriju.</a:t>
            </a:r>
          </a:p>
        </p:txBody>
      </p:sp>
    </p:spTree>
    <p:extLst>
      <p:ext uri="{BB962C8B-B14F-4D97-AF65-F5344CB8AC3E}">
        <p14:creationId xmlns:p14="http://schemas.microsoft.com/office/powerpoint/2010/main" val="84722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D5F1827-BC8B-6F46-9CA5-571D8545B863}"/>
              </a:ext>
            </a:extLst>
          </p:cNvPr>
          <p:cNvSpPr txBox="1">
            <a:spLocks noChangeArrowheads="1"/>
          </p:cNvSpPr>
          <p:nvPr/>
        </p:nvSpPr>
        <p:spPr>
          <a:xfrm>
            <a:off x="870907" y="407278"/>
            <a:ext cx="10957678" cy="60434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intriģējoša/ iedvesmojoša bilde </a:t>
            </a:r>
            <a:r>
              <a:rPr lang="lv-LV" altLang="en-US" sz="2800" dirty="0" err="1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titulslaidā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 &amp; noslēgumā </a:t>
            </a:r>
            <a:r>
              <a:rPr lang="lv-LV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(izmanto iespēju!)</a:t>
            </a:r>
          </a:p>
          <a:p>
            <a:pPr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teksta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izvietojums 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(kreisā pusē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bilde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, labajā  -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teksts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ja slaidā ir teksts – </a:t>
            </a:r>
            <a:r>
              <a:rPr lang="lv-LV" altLang="en-US" sz="2800" b="1" dirty="0">
                <a:solidFill>
                  <a:srgbClr val="FF00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ne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lasiet </a:t>
            </a:r>
            <a:r>
              <a:rPr lang="lv-LV" altLang="en-US" sz="2800" b="1" dirty="0">
                <a:solidFill>
                  <a:srgbClr val="FF00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visu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lv-LV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(klausītāji izlasa ātrāk nekā runātājs!)</a:t>
            </a:r>
          </a:p>
          <a:p>
            <a:pPr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uzsveriet būtiskāko 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(TOP3), nepārlasiet visu uzskaitījumu!</a:t>
            </a:r>
          </a:p>
          <a:p>
            <a:pPr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asprātība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 ir vērtība</a:t>
            </a:r>
          </a:p>
          <a:p>
            <a:pPr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kā izmantosiet iespēju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iesaistīt auditoriju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? </a:t>
            </a:r>
          </a:p>
          <a:p>
            <a:pPr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ietveriet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konkrētību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 vai atsauci uz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praktisku piemēru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gramatika!!! </a:t>
            </a:r>
            <a:r>
              <a:rPr lang="lv-LV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(iedodiet izlasīt kādam nesaistītam cilvēkam)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lieciet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atslēgas vārdus </a:t>
            </a:r>
            <a:r>
              <a:rPr lang="lv-LV" altLang="en-US" sz="2800" dirty="0">
                <a:solidFill>
                  <a:srgbClr val="FF00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nevis veselus teikumus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būtiskā izcelšana </a:t>
            </a: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treknrakstā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“nenodedziniet” laiku uz problemātiku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, vairāk laika risinājumam un perspektīvai!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video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 prezentācijas ietvaros? Dubultā pārliecinieties, ka strādās bez aizķeršanās!!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lv-LV" altLang="en-US" sz="2800" b="1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«pozitīvas provokācijas»? </a:t>
            </a:r>
            <a:r>
              <a:rPr lang="lv-LV" altLang="en-US" sz="2800" dirty="0">
                <a:solidFill>
                  <a:schemeClr val="tx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Pārsteidziet mūs!</a:t>
            </a:r>
          </a:p>
        </p:txBody>
      </p:sp>
    </p:spTree>
    <p:extLst>
      <p:ext uri="{BB962C8B-B14F-4D97-AF65-F5344CB8AC3E}">
        <p14:creationId xmlns:p14="http://schemas.microsoft.com/office/powerpoint/2010/main" val="241259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EB7B6FF4-A525-F644-A785-C06AAD928B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10394" y="6248400"/>
            <a:ext cx="2844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1pPr>
            <a:lvl2pPr marL="742950" indent="-28575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2pPr>
            <a:lvl3pPr marL="11430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3pPr>
            <a:lvl4pPr marL="16002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4pPr>
            <a:lvl5pPr marL="2057400" indent="-228600"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DFDA00"/>
                </a:solidFill>
                <a:latin typeface="Arial Narrow" panose="020B0604020202020204" pitchFamily="34" charset="0"/>
              </a:defRPr>
            </a:lvl9pPr>
          </a:lstStyle>
          <a:p>
            <a:pPr algn="l"/>
            <a:fld id="{911D8300-FFBB-EE4F-A123-E6F65D0E93A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 algn="l"/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447F9E9-CF70-0C40-89E9-1B88A43A80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2020" y="538164"/>
            <a:ext cx="8296275" cy="725487"/>
          </a:xfrm>
        </p:spPr>
        <p:txBody>
          <a:bodyPr/>
          <a:lstStyle/>
          <a:p>
            <a:r>
              <a:rPr lang="lv-LV" altLang="en-US" sz="3500" b="1" dirty="0">
                <a:solidFill>
                  <a:srgbClr val="FFFF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Sniedz auditorijai “</a:t>
            </a:r>
            <a:r>
              <a:rPr lang="lv-LV" altLang="en-US" sz="3500" b="1" dirty="0" err="1">
                <a:solidFill>
                  <a:srgbClr val="FFFF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wow</a:t>
            </a:r>
            <a:r>
              <a:rPr lang="lv-LV" altLang="en-US" sz="3500" b="1" dirty="0">
                <a:solidFill>
                  <a:srgbClr val="FFFF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!” momentus!</a:t>
            </a:r>
            <a:endParaRPr lang="en-US" altLang="en-US" sz="3500" b="1" dirty="0">
              <a:solidFill>
                <a:srgbClr val="FFFF00"/>
              </a:solidFill>
              <a:latin typeface="Arial Narrow" panose="020B0604020202020204" pitchFamily="34" charset="0"/>
              <a:ea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C513D8B-A1F4-E847-9A4C-A12AC05684F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43600" y="2205038"/>
            <a:ext cx="5912644" cy="316865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lv-LV" altLang="en-US" sz="4000" dirty="0">
                <a:solidFill>
                  <a:srgbClr val="FF6600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Neesi garlaicīgs!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lv-LV" altLang="en-US" sz="4000" dirty="0">
              <a:solidFill>
                <a:srgbClr val="FF6600"/>
              </a:solidFill>
              <a:latin typeface="Arial Narrow" panose="020B0604020202020204" pitchFamily="34" charset="0"/>
              <a:ea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lv-LV" altLang="en-US" sz="4000" dirty="0">
                <a:solidFill>
                  <a:schemeClr val="bg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Cilvēks nereaģē uz garlaicīgām lietām.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lv-LV" altLang="en-US" sz="4000" dirty="0">
              <a:solidFill>
                <a:schemeClr val="bg1"/>
              </a:solidFill>
              <a:latin typeface="Arial Narrow" panose="020B0604020202020204" pitchFamily="34" charset="0"/>
              <a:ea typeface="Arial Narrow" panose="020B0604020202020204" pitchFamily="34" charset="0"/>
              <a:cs typeface="Arial Narrow" panose="020B0604020202020204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lv-LV" altLang="en-US" sz="4000" dirty="0">
                <a:solidFill>
                  <a:schemeClr val="bg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Un Tava prezentācija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lv-LV" altLang="en-US" sz="4000" dirty="0">
                <a:solidFill>
                  <a:schemeClr val="bg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</a:rPr>
              <a:t>nekad nav garlaicīga!      </a:t>
            </a:r>
            <a:endParaRPr lang="en-US" altLang="en-US" sz="4000" dirty="0">
              <a:solidFill>
                <a:schemeClr val="bg1"/>
              </a:solidFill>
              <a:latin typeface="Arial Narrow" panose="020B0604020202020204" pitchFamily="34" charset="0"/>
              <a:ea typeface="Arial Narrow" panose="020B0604020202020204" pitchFamily="34" charset="0"/>
              <a:cs typeface="Arial Narrow" panose="020B0604020202020204" pitchFamily="34" charset="0"/>
            </a:endParaRPr>
          </a:p>
        </p:txBody>
      </p:sp>
      <p:pic>
        <p:nvPicPr>
          <p:cNvPr id="44037" name="Picture 4" descr="Phil Schiller unveils MacBook Pro">
            <a:extLst>
              <a:ext uri="{FF2B5EF4-FFF2-40B4-BE49-F238E27FC236}">
                <a16:creationId xmlns:a16="http://schemas.microsoft.com/office/drawing/2014/main" id="{2434EA62-E3EA-8F44-B18F-DA187BF4DCD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019" y="2459038"/>
            <a:ext cx="4681538" cy="2660650"/>
          </a:xfrm>
        </p:spPr>
      </p:pic>
    </p:spTree>
    <p:extLst>
      <p:ext uri="{BB962C8B-B14F-4D97-AF65-F5344CB8AC3E}">
        <p14:creationId xmlns:p14="http://schemas.microsoft.com/office/powerpoint/2010/main" val="24996033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D70BF3-C248-9248-B829-F4AC16B00F77}"/>
              </a:ext>
            </a:extLst>
          </p:cNvPr>
          <p:cNvSpPr txBox="1">
            <a:spLocks/>
          </p:cNvSpPr>
          <p:nvPr/>
        </p:nvSpPr>
        <p:spPr>
          <a:xfrm>
            <a:off x="842963" y="700088"/>
            <a:ext cx="10787062" cy="2135643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600"/>
              </a:spcAft>
              <a:buSzPct val="80000"/>
            </a:pP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Noslēdzot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prezentāciju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– </a:t>
            </a: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neaizmirstiet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pārskatīt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vērtēšanas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kritērijus</a:t>
            </a:r>
            <a:r>
              <a:rPr lang="en-US" sz="3200" dirty="0">
                <a:solidFill>
                  <a:srgbClr val="C0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!</a:t>
            </a:r>
          </a:p>
          <a:p>
            <a:pPr algn="ctr">
              <a:spcAft>
                <a:spcPts val="600"/>
              </a:spcAft>
              <a:buSzPct val="80000"/>
            </a:pPr>
            <a:endParaRPr lang="en-US" sz="3200" dirty="0">
              <a:solidFill>
                <a:schemeClr val="tx1"/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algn="ctr">
              <a:spcAft>
                <a:spcPts val="600"/>
              </a:spcAft>
              <a:buSzPct val="80000"/>
            </a:pP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Uz </a:t>
            </a:r>
            <a:r>
              <a:rPr lang="en-US" sz="32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tiem</a:t>
            </a: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balstīsies</a:t>
            </a: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balsojums</a:t>
            </a: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2.dienā par </a:t>
            </a:r>
            <a:r>
              <a:rPr lang="en-US" sz="32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labāko</a:t>
            </a: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ideju</a:t>
            </a:r>
            <a:r>
              <a:rPr lang="en-US" sz="32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!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658AA6-0E84-3115-E6FF-073FF5507512}"/>
              </a:ext>
            </a:extLst>
          </p:cNvPr>
          <p:cNvGraphicFramePr>
            <a:graphicFrameLocks noGrp="1"/>
          </p:cNvGraphicFramePr>
          <p:nvPr/>
        </p:nvGraphicFramePr>
        <p:xfrm>
          <a:off x="1641232" y="2835730"/>
          <a:ext cx="8757138" cy="3322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886">
                  <a:extLst>
                    <a:ext uri="{9D8B030D-6E8A-4147-A177-3AD203B41FA5}">
                      <a16:colId xmlns:a16="http://schemas.microsoft.com/office/drawing/2014/main" val="991432756"/>
                    </a:ext>
                  </a:extLst>
                </a:gridCol>
                <a:gridCol w="7927252">
                  <a:extLst>
                    <a:ext uri="{9D8B030D-6E8A-4147-A177-3AD203B41FA5}">
                      <a16:colId xmlns:a16="http://schemas.microsoft.com/office/drawing/2014/main" val="1985152138"/>
                    </a:ext>
                  </a:extLst>
                </a:gridCol>
              </a:tblGrid>
              <a:tr h="474597"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 dirty="0" err="1">
                          <a:effectLst/>
                        </a:rPr>
                        <a:t>Nr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Idejas vērtēšanas kritēriji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511118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1.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Atbilst vietējiem/ globāliem izaicinājumiem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739612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2.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  <a:tab pos="1849755" algn="l"/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ATBILSTOŠA – palīdz sasniegt izvirzīto mērķi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1544036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3.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Mērķa grupai būtiska – ir atbalsts no respondentiem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3767028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4.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  <a:tab pos="1680845" algn="l"/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Novatoriska un futūristiska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9605511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5.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  <a:tab pos="2265045" algn="l"/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Izpildāma un sasniedzama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7532146"/>
                  </a:ext>
                </a:extLst>
              </a:tr>
              <a:tr h="474597">
                <a:tc>
                  <a:txBody>
                    <a:bodyPr/>
                    <a:lstStyle/>
                    <a:p>
                      <a:pPr algn="ctr">
                        <a:tabLst>
                          <a:tab pos="2865755" algn="ctr"/>
                          <a:tab pos="5731510" algn="r"/>
                        </a:tabLst>
                      </a:pPr>
                      <a:r>
                        <a:rPr lang="lv-LV" sz="2500">
                          <a:effectLst/>
                        </a:rPr>
                        <a:t>6.</a:t>
                      </a:r>
                      <a:endParaRPr lang="en-LV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tabLst>
                          <a:tab pos="2865755" algn="ctr"/>
                          <a:tab pos="5731510" algn="r"/>
                          <a:tab pos="1351280" algn="ctr"/>
                          <a:tab pos="2865755" algn="ctr"/>
                          <a:tab pos="5731510" algn="r"/>
                        </a:tabLst>
                      </a:pPr>
                      <a:r>
                        <a:rPr lang="lv-LV" sz="2500" dirty="0">
                          <a:effectLst/>
                        </a:rPr>
                        <a:t>Jautra – aizraujoša un radoša</a:t>
                      </a:r>
                      <a:endParaRPr lang="en-LV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7052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59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58981" y="1928108"/>
            <a:ext cx="10474037" cy="2526662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600"/>
              </a:spcAft>
              <a:buSzPct val="80000"/>
            </a:pPr>
            <a:r>
              <a:rPr lang="en-US" sz="36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NB! </a:t>
            </a:r>
          </a:p>
          <a:p>
            <a:pPr algn="ctr"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Vienojieties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kas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prezentācijas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darba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versiju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datorā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paņems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līdzi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fināla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versijas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pieslīpēšanai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(tam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būs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laiks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~30min)</a:t>
            </a:r>
          </a:p>
          <a:p>
            <a:pPr>
              <a:spcAft>
                <a:spcPts val="600"/>
              </a:spcAft>
              <a:buSzPct val="80000"/>
            </a:pPr>
            <a:endParaRPr lang="en-US" sz="3600" dirty="0">
              <a:solidFill>
                <a:schemeClr val="bg2">
                  <a:lumMod val="50000"/>
                </a:schemeClr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96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CA3145D-0BC2-465F-A4D8-1388EF416D00}"/>
              </a:ext>
            </a:extLst>
          </p:cNvPr>
          <p:cNvSpPr txBox="1">
            <a:spLocks/>
          </p:cNvSpPr>
          <p:nvPr/>
        </p:nvSpPr>
        <p:spPr>
          <a:xfrm>
            <a:off x="6305797" y="5399229"/>
            <a:ext cx="5802405" cy="503245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8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Komanda</a:t>
            </a:r>
            <a:r>
              <a:rPr lang="en-US" sz="38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: 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titulslaidā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nav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obligāti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noslēgumā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– </a:t>
            </a:r>
            <a:r>
              <a:rPr lang="en-US" sz="38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noteikti</a:t>
            </a:r>
            <a:r>
              <a:rPr lang="en-US" sz="38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!) </a:t>
            </a:r>
            <a:endParaRPr lang="en-US" dirty="0">
              <a:solidFill>
                <a:srgbClr val="FF0000"/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18615-646F-4763-A148-B3E7B414F2FC}"/>
              </a:ext>
            </a:extLst>
          </p:cNvPr>
          <p:cNvSpPr txBox="1"/>
          <p:nvPr/>
        </p:nvSpPr>
        <p:spPr>
          <a:xfrm>
            <a:off x="2084118" y="1171540"/>
            <a:ext cx="8023761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lv-LV" sz="3700" dirty="0">
                <a:solidFill>
                  <a:srgbClr val="C0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Nākotnes reģiona spēle</a:t>
            </a:r>
            <a:r>
              <a:rPr lang="en-US" sz="3700" dirty="0">
                <a:latin typeface="Arial Narrow" panose="020B0604020202020204" pitchFamily="34" charset="0"/>
                <a:cs typeface="Arial Narrow" panose="020B0604020202020204" pitchFamily="34" charset="0"/>
              </a:rPr>
              <a:t> – </a:t>
            </a:r>
            <a:br>
              <a:rPr lang="en-US" sz="28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lv-LV" sz="3000" dirty="0">
                <a:latin typeface="Arial Narrow" panose="020B0604020202020204" pitchFamily="34" charset="0"/>
                <a:cs typeface="Arial Narrow" panose="020B0604020202020204" pitchFamily="34" charset="0"/>
              </a:rPr>
              <a:t>Dizaina domāšana ekonomikas attīstībai Vidzemē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A154B64-31FA-B34A-AFAB-1AEC6851C44B}"/>
              </a:ext>
            </a:extLst>
          </p:cNvPr>
          <p:cNvSpPr txBox="1">
            <a:spLocks/>
          </p:cNvSpPr>
          <p:nvPr/>
        </p:nvSpPr>
        <p:spPr>
          <a:xfrm>
            <a:off x="3194797" y="3129730"/>
            <a:ext cx="5802404" cy="1397739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600"/>
              </a:spcAft>
              <a:buSzPct val="80000"/>
            </a:pPr>
            <a:r>
              <a:rPr lang="en-US" sz="35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Idejas</a:t>
            </a:r>
            <a:r>
              <a:rPr lang="en-US" sz="35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nosaukums</a:t>
            </a:r>
            <a:endParaRPr lang="en-US" sz="3500" dirty="0">
              <a:solidFill>
                <a:srgbClr val="FF0000"/>
              </a:solidFill>
              <a:latin typeface="Arial Narrow" panose="020B0604020202020204" pitchFamily="34" charset="0"/>
              <a:ea typeface="+mn-ea"/>
              <a:cs typeface="Arial Narrow" panose="020B0604020202020204" pitchFamily="34" charset="0"/>
            </a:endParaRPr>
          </a:p>
          <a:p>
            <a:pPr algn="ctr">
              <a:spcAft>
                <a:spcPts val="600"/>
              </a:spcAft>
              <a:buSzPct val="80000"/>
            </a:pPr>
            <a:r>
              <a:rPr lang="en-US" sz="35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(un </a:t>
            </a:r>
            <a:r>
              <a:rPr lang="en-US" sz="35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būtību</a:t>
            </a:r>
            <a:r>
              <a:rPr lang="en-US" sz="35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raksturojoša</a:t>
            </a:r>
            <a:r>
              <a:rPr lang="en-US" sz="35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500" dirty="0" err="1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bilde</a:t>
            </a:r>
            <a:r>
              <a:rPr lang="en-US" sz="3500" dirty="0">
                <a:solidFill>
                  <a:srgbClr val="FF0000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  <p:pic>
        <p:nvPicPr>
          <p:cNvPr id="2" name="Google Shape;94;p1" descr="A close-up of a logo&#10;&#10;Description automatically generated">
            <a:extLst>
              <a:ext uri="{FF2B5EF4-FFF2-40B4-BE49-F238E27FC236}">
                <a16:creationId xmlns:a16="http://schemas.microsoft.com/office/drawing/2014/main" id="{A4322C5C-AD8F-8786-851D-3E2F9E8DDE30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33873" y="0"/>
            <a:ext cx="4525142" cy="113128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5;p1">
            <a:extLst>
              <a:ext uri="{FF2B5EF4-FFF2-40B4-BE49-F238E27FC236}">
                <a16:creationId xmlns:a16="http://schemas.microsoft.com/office/drawing/2014/main" id="{D94D5206-1B68-77AB-DA87-26542A969FF4}"/>
              </a:ext>
            </a:extLst>
          </p:cNvPr>
          <p:cNvSpPr txBox="1"/>
          <p:nvPr/>
        </p:nvSpPr>
        <p:spPr>
          <a:xfrm>
            <a:off x="133873" y="6216513"/>
            <a:ext cx="1165372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b="0" i="0" u="none" strike="noStrike" cap="none" dirty="0">
                <a:solidFill>
                  <a:srgbClr val="212121"/>
                </a:solidFill>
                <a:latin typeface="Arial Narrow" panose="020B0606020202030204"/>
                <a:ea typeface="Arial Narrow" panose="020B0606020202030204"/>
                <a:cs typeface="Arial Narrow" panose="020B0606020202030204"/>
                <a:sym typeface="Arial Narrow" panose="020B0606020202030204"/>
              </a:rPr>
              <a:t>Projektu finansē Eiropas Savienība Latvijas Atveseļošanas un noturības mehānisma plāna investīcijas 3.1.1.2.i.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1200" b="0" i="0" u="none" strike="noStrike" cap="none" dirty="0">
                <a:solidFill>
                  <a:srgbClr val="212121"/>
                </a:solidFill>
                <a:latin typeface="Arial Narrow" panose="020B0606020202030204"/>
                <a:ea typeface="Arial Narrow" panose="020B0606020202030204"/>
                <a:cs typeface="Arial Narrow" panose="020B0606020202030204"/>
                <a:sym typeface="Arial Narrow" panose="020B0606020202030204"/>
              </a:rPr>
              <a:t>“Pašvaldību kapacitātes stiprināšana to darbības efektivitātes un kvalitātes uzlabošanai” ietvaros. Projekts tiek īstenots sadarbībā ar vadošo partneri – Vides aizsardzības un reģionālās attīstības ministriju.</a:t>
            </a:r>
          </a:p>
        </p:txBody>
      </p:sp>
    </p:spTree>
    <p:extLst>
      <p:ext uri="{BB962C8B-B14F-4D97-AF65-F5344CB8AC3E}">
        <p14:creationId xmlns:p14="http://schemas.microsoft.com/office/powerpoint/2010/main" val="138195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Izaicinājums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/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vajadzība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  <a:buSzPct val="80000"/>
            </a:pP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(kas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pastāv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un nav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pilnvērtīgi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risināti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89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Komandas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ideja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risinājuma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raksturojums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232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DD33FCA-66A0-2A4A-BDF5-168285760A53}"/>
              </a:ext>
            </a:extLst>
          </p:cNvPr>
          <p:cNvSpPr txBox="1">
            <a:spLocks/>
          </p:cNvSpPr>
          <p:nvPr/>
        </p:nvSpPr>
        <p:spPr>
          <a:xfrm>
            <a:off x="819397" y="514774"/>
            <a:ext cx="10474037" cy="791511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600"/>
              </a:spcAft>
              <a:buSzPct val="80000"/>
            </a:pP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Unikālais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vērtības</a:t>
            </a:r>
            <a:r>
              <a:rPr lang="en-US" sz="3600" dirty="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piedāvājums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  <a:buSzPct val="80000"/>
            </a:pP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(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ieguvums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risinājums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pārākums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pār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alternatīvām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832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516</Words>
  <Application>Microsoft Macintosh PowerPoint</Application>
  <PresentationFormat>Widescreen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Arial Narrow</vt:lpstr>
      <vt:lpstr>Calibri</vt:lpstr>
      <vt:lpstr>Wingdings</vt:lpstr>
      <vt:lpstr>Office Theme</vt:lpstr>
      <vt:lpstr>PowerPoint Presentation</vt:lpstr>
      <vt:lpstr>PowerPoint Presentation</vt:lpstr>
      <vt:lpstr>Sniedz auditorijai “wow!” momentus!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Kāda ir pēdējā slaida “jauda”?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Ilze Baumane</dc:creator>
  <cp:lastModifiedBy>Ilze Baumane</cp:lastModifiedBy>
  <cp:revision>1</cp:revision>
  <dcterms:created xsi:type="dcterms:W3CDTF">2024-09-17T20:51:15Z</dcterms:created>
  <dcterms:modified xsi:type="dcterms:W3CDTF">2024-09-21T16:04:08Z</dcterms:modified>
</cp:coreProperties>
</file>